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15119350" cy="21383625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735" userDrawn="1">
          <p15:clr>
            <a:srgbClr val="A4A3A4"/>
          </p15:clr>
        </p15:guide>
        <p15:guide id="2" pos="47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-1464" y="-8496"/>
      </p:cViewPr>
      <p:guideLst>
        <p:guide orient="horz" pos="6735"/>
        <p:guide pos="47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011FDBE8-CD8C-439D-8B04-B1EF1F58BD2A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9488" y="1252538"/>
            <a:ext cx="23891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412211D3-47A8-4614-A776-AC7F7B157C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7158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2211D3-47A8-4614-A776-AC7F7B157C9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4402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3499590"/>
            <a:ext cx="12851448" cy="7444669"/>
          </a:xfrm>
        </p:spPr>
        <p:txBody>
          <a:bodyPr anchor="b"/>
          <a:lstStyle>
            <a:lvl1pPr algn="ctr">
              <a:defRPr sz="99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11231355"/>
            <a:ext cx="11339513" cy="5162758"/>
          </a:xfrm>
        </p:spPr>
        <p:txBody>
          <a:bodyPr/>
          <a:lstStyle>
            <a:lvl1pPr marL="0" indent="0" algn="ctr">
              <a:buNone/>
              <a:defRPr sz="3968"/>
            </a:lvl1pPr>
            <a:lvl2pPr marL="755980" indent="0" algn="ctr">
              <a:buNone/>
              <a:defRPr sz="3307"/>
            </a:lvl2pPr>
            <a:lvl3pPr marL="1511960" indent="0" algn="ctr">
              <a:buNone/>
              <a:defRPr sz="2976"/>
            </a:lvl3pPr>
            <a:lvl4pPr marL="2267941" indent="0" algn="ctr">
              <a:buNone/>
              <a:defRPr sz="2646"/>
            </a:lvl4pPr>
            <a:lvl5pPr marL="3023921" indent="0" algn="ctr">
              <a:buNone/>
              <a:defRPr sz="2646"/>
            </a:lvl5pPr>
            <a:lvl6pPr marL="3779901" indent="0" algn="ctr">
              <a:buNone/>
              <a:defRPr sz="2646"/>
            </a:lvl6pPr>
            <a:lvl7pPr marL="4535881" indent="0" algn="ctr">
              <a:buNone/>
              <a:defRPr sz="2646"/>
            </a:lvl7pPr>
            <a:lvl8pPr marL="5291861" indent="0" algn="ctr">
              <a:buNone/>
              <a:defRPr sz="2646"/>
            </a:lvl8pPr>
            <a:lvl9pPr marL="6047842" indent="0" algn="ctr">
              <a:buNone/>
              <a:defRPr sz="2646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C0C91-94BC-46CD-B7D0-93656526509F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03A11-1250-4E2F-8FB5-6BDB3404DB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340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C0C91-94BC-46CD-B7D0-93656526509F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03A11-1250-4E2F-8FB5-6BDB3404DB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6682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5331063"/>
            <a:ext cx="13040439" cy="8894992"/>
          </a:xfrm>
        </p:spPr>
        <p:txBody>
          <a:bodyPr anchor="b"/>
          <a:lstStyle>
            <a:lvl1pPr>
              <a:defRPr sz="99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14310205"/>
            <a:ext cx="13040439" cy="4677666"/>
          </a:xfrm>
        </p:spPr>
        <p:txBody>
          <a:bodyPr/>
          <a:lstStyle>
            <a:lvl1pPr marL="0" indent="0">
              <a:buNone/>
              <a:defRPr sz="3968">
                <a:solidFill>
                  <a:schemeClr val="tx1"/>
                </a:solidFill>
              </a:defRPr>
            </a:lvl1pPr>
            <a:lvl2pPr marL="755980" indent="0">
              <a:buNone/>
              <a:defRPr sz="3307">
                <a:solidFill>
                  <a:schemeClr val="tx1">
                    <a:tint val="75000"/>
                  </a:schemeClr>
                </a:solidFill>
              </a:defRPr>
            </a:lvl2pPr>
            <a:lvl3pPr marL="1511960" indent="0">
              <a:buNone/>
              <a:defRPr sz="2976">
                <a:solidFill>
                  <a:schemeClr val="tx1">
                    <a:tint val="75000"/>
                  </a:schemeClr>
                </a:solidFill>
              </a:defRPr>
            </a:lvl3pPr>
            <a:lvl4pPr marL="226794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4pPr>
            <a:lvl5pPr marL="302392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5pPr>
            <a:lvl6pPr marL="377990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6pPr>
            <a:lvl7pPr marL="453588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7pPr>
            <a:lvl8pPr marL="529186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8pPr>
            <a:lvl9pPr marL="6047842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C0C91-94BC-46CD-B7D0-93656526509F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03A11-1250-4E2F-8FB5-6BDB3404DB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0708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5692400"/>
            <a:ext cx="6425724" cy="1356771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5692400"/>
            <a:ext cx="6425724" cy="1356771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C0C91-94BC-46CD-B7D0-93656526509F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03A11-1250-4E2F-8FB5-6BDB3404DB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6977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138485"/>
            <a:ext cx="13040439" cy="4133179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5241960"/>
            <a:ext cx="6396193" cy="2569003"/>
          </a:xfrm>
        </p:spPr>
        <p:txBody>
          <a:bodyPr anchor="b"/>
          <a:lstStyle>
            <a:lvl1pPr marL="0" indent="0">
              <a:buNone/>
              <a:defRPr sz="3968" b="1"/>
            </a:lvl1pPr>
            <a:lvl2pPr marL="755980" indent="0">
              <a:buNone/>
              <a:defRPr sz="3307" b="1"/>
            </a:lvl2pPr>
            <a:lvl3pPr marL="1511960" indent="0">
              <a:buNone/>
              <a:defRPr sz="2976" b="1"/>
            </a:lvl3pPr>
            <a:lvl4pPr marL="2267941" indent="0">
              <a:buNone/>
              <a:defRPr sz="2646" b="1"/>
            </a:lvl4pPr>
            <a:lvl5pPr marL="3023921" indent="0">
              <a:buNone/>
              <a:defRPr sz="2646" b="1"/>
            </a:lvl5pPr>
            <a:lvl6pPr marL="3779901" indent="0">
              <a:buNone/>
              <a:defRPr sz="2646" b="1"/>
            </a:lvl6pPr>
            <a:lvl7pPr marL="4535881" indent="0">
              <a:buNone/>
              <a:defRPr sz="2646" b="1"/>
            </a:lvl7pPr>
            <a:lvl8pPr marL="5291861" indent="0">
              <a:buNone/>
              <a:defRPr sz="2646" b="1"/>
            </a:lvl8pPr>
            <a:lvl9pPr marL="6047842" indent="0">
              <a:buNone/>
              <a:defRPr sz="2646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7810963"/>
            <a:ext cx="6396193" cy="1148875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5241960"/>
            <a:ext cx="6427693" cy="2569003"/>
          </a:xfrm>
        </p:spPr>
        <p:txBody>
          <a:bodyPr anchor="b"/>
          <a:lstStyle>
            <a:lvl1pPr marL="0" indent="0">
              <a:buNone/>
              <a:defRPr sz="3968" b="1"/>
            </a:lvl1pPr>
            <a:lvl2pPr marL="755980" indent="0">
              <a:buNone/>
              <a:defRPr sz="3307" b="1"/>
            </a:lvl2pPr>
            <a:lvl3pPr marL="1511960" indent="0">
              <a:buNone/>
              <a:defRPr sz="2976" b="1"/>
            </a:lvl3pPr>
            <a:lvl4pPr marL="2267941" indent="0">
              <a:buNone/>
              <a:defRPr sz="2646" b="1"/>
            </a:lvl4pPr>
            <a:lvl5pPr marL="3023921" indent="0">
              <a:buNone/>
              <a:defRPr sz="2646" b="1"/>
            </a:lvl5pPr>
            <a:lvl6pPr marL="3779901" indent="0">
              <a:buNone/>
              <a:defRPr sz="2646" b="1"/>
            </a:lvl6pPr>
            <a:lvl7pPr marL="4535881" indent="0">
              <a:buNone/>
              <a:defRPr sz="2646" b="1"/>
            </a:lvl7pPr>
            <a:lvl8pPr marL="5291861" indent="0">
              <a:buNone/>
              <a:defRPr sz="2646" b="1"/>
            </a:lvl8pPr>
            <a:lvl9pPr marL="6047842" indent="0">
              <a:buNone/>
              <a:defRPr sz="2646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7810963"/>
            <a:ext cx="6427693" cy="1148875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C0C91-94BC-46CD-B7D0-93656526509F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03A11-1250-4E2F-8FB5-6BDB3404DB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2258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C0C91-94BC-46CD-B7D0-93656526509F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03A11-1250-4E2F-8FB5-6BDB3404DB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935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C0C91-94BC-46CD-B7D0-93656526509F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03A11-1250-4E2F-8FB5-6BDB3404DB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9098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425575"/>
            <a:ext cx="4876384" cy="4989513"/>
          </a:xfrm>
        </p:spPr>
        <p:txBody>
          <a:bodyPr anchor="b"/>
          <a:lstStyle>
            <a:lvl1pPr>
              <a:defRPr sz="529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3078850"/>
            <a:ext cx="7654171" cy="15196234"/>
          </a:xfrm>
        </p:spPr>
        <p:txBody>
          <a:bodyPr/>
          <a:lstStyle>
            <a:lvl1pPr>
              <a:defRPr sz="5291"/>
            </a:lvl1pPr>
            <a:lvl2pPr>
              <a:defRPr sz="4630"/>
            </a:lvl2pPr>
            <a:lvl3pPr>
              <a:defRPr sz="3968"/>
            </a:lvl3pPr>
            <a:lvl4pPr>
              <a:defRPr sz="3307"/>
            </a:lvl4pPr>
            <a:lvl5pPr>
              <a:defRPr sz="3307"/>
            </a:lvl5pPr>
            <a:lvl6pPr>
              <a:defRPr sz="3307"/>
            </a:lvl6pPr>
            <a:lvl7pPr>
              <a:defRPr sz="3307"/>
            </a:lvl7pPr>
            <a:lvl8pPr>
              <a:defRPr sz="3307"/>
            </a:lvl8pPr>
            <a:lvl9pPr>
              <a:defRPr sz="330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6415088"/>
            <a:ext cx="4876384" cy="11884743"/>
          </a:xfrm>
        </p:spPr>
        <p:txBody>
          <a:bodyPr/>
          <a:lstStyle>
            <a:lvl1pPr marL="0" indent="0">
              <a:buNone/>
              <a:defRPr sz="2646"/>
            </a:lvl1pPr>
            <a:lvl2pPr marL="755980" indent="0">
              <a:buNone/>
              <a:defRPr sz="2315"/>
            </a:lvl2pPr>
            <a:lvl3pPr marL="1511960" indent="0">
              <a:buNone/>
              <a:defRPr sz="1984"/>
            </a:lvl3pPr>
            <a:lvl4pPr marL="2267941" indent="0">
              <a:buNone/>
              <a:defRPr sz="1654"/>
            </a:lvl4pPr>
            <a:lvl5pPr marL="3023921" indent="0">
              <a:buNone/>
              <a:defRPr sz="1654"/>
            </a:lvl5pPr>
            <a:lvl6pPr marL="3779901" indent="0">
              <a:buNone/>
              <a:defRPr sz="1654"/>
            </a:lvl6pPr>
            <a:lvl7pPr marL="4535881" indent="0">
              <a:buNone/>
              <a:defRPr sz="1654"/>
            </a:lvl7pPr>
            <a:lvl8pPr marL="5291861" indent="0">
              <a:buNone/>
              <a:defRPr sz="1654"/>
            </a:lvl8pPr>
            <a:lvl9pPr marL="6047842" indent="0">
              <a:buNone/>
              <a:defRPr sz="165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C0C91-94BC-46CD-B7D0-93656526509F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03A11-1250-4E2F-8FB5-6BDB3404DB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3599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425575"/>
            <a:ext cx="4876384" cy="4989513"/>
          </a:xfrm>
        </p:spPr>
        <p:txBody>
          <a:bodyPr anchor="b"/>
          <a:lstStyle>
            <a:lvl1pPr>
              <a:defRPr sz="529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3078850"/>
            <a:ext cx="7654171" cy="15196234"/>
          </a:xfrm>
        </p:spPr>
        <p:txBody>
          <a:bodyPr anchor="t"/>
          <a:lstStyle>
            <a:lvl1pPr marL="0" indent="0">
              <a:buNone/>
              <a:defRPr sz="5291"/>
            </a:lvl1pPr>
            <a:lvl2pPr marL="755980" indent="0">
              <a:buNone/>
              <a:defRPr sz="4630"/>
            </a:lvl2pPr>
            <a:lvl3pPr marL="1511960" indent="0">
              <a:buNone/>
              <a:defRPr sz="3968"/>
            </a:lvl3pPr>
            <a:lvl4pPr marL="2267941" indent="0">
              <a:buNone/>
              <a:defRPr sz="3307"/>
            </a:lvl4pPr>
            <a:lvl5pPr marL="3023921" indent="0">
              <a:buNone/>
              <a:defRPr sz="3307"/>
            </a:lvl5pPr>
            <a:lvl6pPr marL="3779901" indent="0">
              <a:buNone/>
              <a:defRPr sz="3307"/>
            </a:lvl6pPr>
            <a:lvl7pPr marL="4535881" indent="0">
              <a:buNone/>
              <a:defRPr sz="3307"/>
            </a:lvl7pPr>
            <a:lvl8pPr marL="5291861" indent="0">
              <a:buNone/>
              <a:defRPr sz="3307"/>
            </a:lvl8pPr>
            <a:lvl9pPr marL="6047842" indent="0">
              <a:buNone/>
              <a:defRPr sz="3307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6415088"/>
            <a:ext cx="4876384" cy="11884743"/>
          </a:xfrm>
        </p:spPr>
        <p:txBody>
          <a:bodyPr/>
          <a:lstStyle>
            <a:lvl1pPr marL="0" indent="0">
              <a:buNone/>
              <a:defRPr sz="2646"/>
            </a:lvl1pPr>
            <a:lvl2pPr marL="755980" indent="0">
              <a:buNone/>
              <a:defRPr sz="2315"/>
            </a:lvl2pPr>
            <a:lvl3pPr marL="1511960" indent="0">
              <a:buNone/>
              <a:defRPr sz="1984"/>
            </a:lvl3pPr>
            <a:lvl4pPr marL="2267941" indent="0">
              <a:buNone/>
              <a:defRPr sz="1654"/>
            </a:lvl4pPr>
            <a:lvl5pPr marL="3023921" indent="0">
              <a:buNone/>
              <a:defRPr sz="1654"/>
            </a:lvl5pPr>
            <a:lvl6pPr marL="3779901" indent="0">
              <a:buNone/>
              <a:defRPr sz="1654"/>
            </a:lvl6pPr>
            <a:lvl7pPr marL="4535881" indent="0">
              <a:buNone/>
              <a:defRPr sz="1654"/>
            </a:lvl7pPr>
            <a:lvl8pPr marL="5291861" indent="0">
              <a:buNone/>
              <a:defRPr sz="1654"/>
            </a:lvl8pPr>
            <a:lvl9pPr marL="6047842" indent="0">
              <a:buNone/>
              <a:defRPr sz="165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C0C91-94BC-46CD-B7D0-93656526509F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03A11-1250-4E2F-8FB5-6BDB3404DB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328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C0C91-94BC-46CD-B7D0-93656526509F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03A11-1250-4E2F-8FB5-6BDB3404DB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0624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1138480"/>
            <a:ext cx="3260110" cy="1812163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1138480"/>
            <a:ext cx="9591338" cy="18121634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C0C91-94BC-46CD-B7D0-93656526509F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03A11-1250-4E2F-8FB5-6BDB3404DB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688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1138485"/>
            <a:ext cx="13040439" cy="4133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5692400"/>
            <a:ext cx="13040439" cy="13567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19819457"/>
            <a:ext cx="340185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C0C91-94BC-46CD-B7D0-93656526509F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19819457"/>
            <a:ext cx="5102781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19819457"/>
            <a:ext cx="340185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03A11-1250-4E2F-8FB5-6BDB3404DB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2096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511960" rtl="0" eaLnBrk="1" latinLnBrk="0" hangingPunct="1">
        <a:lnSpc>
          <a:spcPct val="90000"/>
        </a:lnSpc>
        <a:spcBef>
          <a:spcPct val="0"/>
        </a:spcBef>
        <a:buNone/>
        <a:defRPr kumimoji="1" sz="72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90" indent="-377990" algn="l" defTabSz="1511960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kumimoji="1" sz="4630" kern="1200">
          <a:solidFill>
            <a:schemeClr val="tx1"/>
          </a:solidFill>
          <a:latin typeface="+mn-lt"/>
          <a:ea typeface="+mn-ea"/>
          <a:cs typeface="+mn-cs"/>
        </a:defRPr>
      </a:lvl1pPr>
      <a:lvl2pPr marL="1133970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3968" kern="1200">
          <a:solidFill>
            <a:schemeClr val="tx1"/>
          </a:solidFill>
          <a:latin typeface="+mn-lt"/>
          <a:ea typeface="+mn-ea"/>
          <a:cs typeface="+mn-cs"/>
        </a:defRPr>
      </a:lvl2pPr>
      <a:lvl3pPr marL="188995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3307" kern="1200">
          <a:solidFill>
            <a:schemeClr val="tx1"/>
          </a:solidFill>
          <a:latin typeface="+mn-lt"/>
          <a:ea typeface="+mn-ea"/>
          <a:cs typeface="+mn-cs"/>
        </a:defRPr>
      </a:lvl3pPr>
      <a:lvl4pPr marL="264593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40191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415789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91387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669852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425832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1pPr>
      <a:lvl2pPr marL="755980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2pPr>
      <a:lvl3pPr marL="1511960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3pPr>
      <a:lvl4pPr marL="2267941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023921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3779901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535881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291861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047842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microsoft.com/office/2007/relationships/hdphoto" Target="../media/hdphoto1.wdp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hyperlink" Target="https://1c35ab61.form.kintoneapp.com/public/00000d0d9b48ee882ff2b" TargetMode="External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jp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B4937FFE-F370-9D66-CCCB-EB87EB6EEAD4}"/>
              </a:ext>
            </a:extLst>
          </p:cNvPr>
          <p:cNvGrpSpPr/>
          <p:nvPr/>
        </p:nvGrpSpPr>
        <p:grpSpPr>
          <a:xfrm>
            <a:off x="2091233" y="4166750"/>
            <a:ext cx="10944230" cy="2585209"/>
            <a:chOff x="2331863" y="3613301"/>
            <a:chExt cx="10944230" cy="2585209"/>
          </a:xfrm>
        </p:grpSpPr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7072DE48-9CDC-A074-1D93-DCBFA0104A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958" r="81598" b="21023"/>
            <a:stretch/>
          </p:blipFill>
          <p:spPr>
            <a:xfrm>
              <a:off x="2331864" y="3628315"/>
              <a:ext cx="1391087" cy="838200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055DA9D8-1C88-683A-BC0D-72BF3C399C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22" t="68958" r="82311" b="6611"/>
            <a:stretch/>
          </p:blipFill>
          <p:spPr>
            <a:xfrm>
              <a:off x="3722950" y="3613301"/>
              <a:ext cx="8213804" cy="2585209"/>
            </a:xfrm>
            <a:prstGeom prst="rect">
              <a:avLst/>
            </a:prstGeom>
          </p:spPr>
        </p:pic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36B62570-F59F-E866-4FD4-709C847153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325" r="81598" b="11092"/>
            <a:stretch/>
          </p:blipFill>
          <p:spPr>
            <a:xfrm>
              <a:off x="2332845" y="4417691"/>
              <a:ext cx="1391087" cy="968992"/>
            </a:xfrm>
            <a:prstGeom prst="rect">
              <a:avLst/>
            </a:prstGeom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61B90ABC-80B3-9BD7-AF48-A4E63CC792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1806" r="81598" b="6611"/>
            <a:stretch/>
          </p:blipFill>
          <p:spPr>
            <a:xfrm>
              <a:off x="2331863" y="5198570"/>
              <a:ext cx="1391087" cy="968992"/>
            </a:xfrm>
            <a:prstGeom prst="rect">
              <a:avLst/>
            </a:prstGeom>
          </p:spPr>
        </p:pic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C320B219-9E7B-D310-0DDD-73868C94E9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958" r="81598" b="21023"/>
            <a:stretch/>
          </p:blipFill>
          <p:spPr>
            <a:xfrm flipH="1">
              <a:off x="11884025" y="3628315"/>
              <a:ext cx="1391087" cy="838200"/>
            </a:xfrm>
            <a:prstGeom prst="rect">
              <a:avLst/>
            </a:prstGeom>
          </p:spPr>
        </p:pic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F615D561-1125-FF8D-2954-5D4DE6430A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325" r="81598" b="11092"/>
            <a:stretch/>
          </p:blipFill>
          <p:spPr>
            <a:xfrm flipH="1">
              <a:off x="11885006" y="4417691"/>
              <a:ext cx="1391087" cy="968992"/>
            </a:xfrm>
            <a:prstGeom prst="rect">
              <a:avLst/>
            </a:prstGeom>
          </p:spPr>
        </p:pic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5014CF6F-9FEA-8C63-E4F5-BFD7DE0872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1806" r="81598" b="6611"/>
            <a:stretch/>
          </p:blipFill>
          <p:spPr>
            <a:xfrm flipH="1">
              <a:off x="11884024" y="5198570"/>
              <a:ext cx="1391087" cy="968992"/>
            </a:xfrm>
            <a:prstGeom prst="rect">
              <a:avLst/>
            </a:prstGeom>
          </p:spPr>
        </p:pic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0FC2F5E-DFBE-949F-51A1-AE2648F53C47}"/>
              </a:ext>
            </a:extLst>
          </p:cNvPr>
          <p:cNvGrpSpPr/>
          <p:nvPr/>
        </p:nvGrpSpPr>
        <p:grpSpPr>
          <a:xfrm>
            <a:off x="-5335524" y="0"/>
            <a:ext cx="26677620" cy="21383625"/>
            <a:chOff x="-5335524" y="0"/>
            <a:chExt cx="26677620" cy="21383625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99125945-B455-1427-0247-F0C5395980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6188"/>
            <a:stretch/>
          </p:blipFill>
          <p:spPr>
            <a:xfrm>
              <a:off x="4448302" y="0"/>
              <a:ext cx="10671048" cy="2550695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2F800D15-7C1A-81D6-6830-BB0437B982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6188"/>
            <a:stretch/>
          </p:blipFill>
          <p:spPr>
            <a:xfrm flipH="1">
              <a:off x="-5335524" y="0"/>
              <a:ext cx="10671048" cy="2550695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1132DFE5-0E98-7429-D8F0-CA5591EB40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188"/>
            <a:stretch/>
          </p:blipFill>
          <p:spPr>
            <a:xfrm>
              <a:off x="0" y="18832929"/>
              <a:ext cx="10671048" cy="2550696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4B39095F-FF2A-3A6C-6753-F46B8429EE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188"/>
            <a:stretch/>
          </p:blipFill>
          <p:spPr>
            <a:xfrm flipH="1">
              <a:off x="10671048" y="18832929"/>
              <a:ext cx="10671048" cy="2550696"/>
            </a:xfrm>
            <a:prstGeom prst="rect">
              <a:avLst/>
            </a:prstGeom>
          </p:spPr>
        </p:pic>
      </p:grp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D584D6F-95FD-3EA2-A451-2684BB979719}"/>
              </a:ext>
            </a:extLst>
          </p:cNvPr>
          <p:cNvSpPr txBox="1"/>
          <p:nvPr/>
        </p:nvSpPr>
        <p:spPr>
          <a:xfrm>
            <a:off x="2845052" y="1858948"/>
            <a:ext cx="94662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800" spc="600" dirty="0">
                <a:effectLst>
                  <a:glow rad="2921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つながる講演会</a:t>
            </a:r>
            <a:endParaRPr kumimoji="1" lang="en-US" altLang="ja-JP" sz="8800" spc="600" dirty="0">
              <a:effectLst>
                <a:glow rad="292100">
                  <a:schemeClr val="bg1"/>
                </a:glow>
              </a:effectLst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0236845-8AF4-EE08-21DA-8103F626B54E}"/>
              </a:ext>
            </a:extLst>
          </p:cNvPr>
          <p:cNvSpPr txBox="1"/>
          <p:nvPr/>
        </p:nvSpPr>
        <p:spPr>
          <a:xfrm>
            <a:off x="385969" y="322861"/>
            <a:ext cx="55777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effectLst>
                  <a:glow rad="2540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令和６年度</a:t>
            </a:r>
            <a:endParaRPr kumimoji="1" lang="en-US" altLang="ja-JP" sz="2800" dirty="0">
              <a:effectLst>
                <a:glow rad="254000">
                  <a:schemeClr val="bg1"/>
                </a:glow>
              </a:effectLst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r>
              <a:rPr kumimoji="1" lang="ja-JP" altLang="en-US" sz="2800" dirty="0">
                <a:effectLst>
                  <a:glow rad="2540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孤独・孤立対策事業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2CF2C62-04BE-0152-D0E6-A77FFD3763A8}"/>
              </a:ext>
            </a:extLst>
          </p:cNvPr>
          <p:cNvSpPr txBox="1"/>
          <p:nvPr/>
        </p:nvSpPr>
        <p:spPr>
          <a:xfrm>
            <a:off x="3235325" y="3174028"/>
            <a:ext cx="86486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000" spc="-15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～ つながりが明日のチカラになる ～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4A41880-A921-52C5-FF0E-5F27A30540E2}"/>
              </a:ext>
            </a:extLst>
          </p:cNvPr>
          <p:cNvSpPr txBox="1"/>
          <p:nvPr/>
        </p:nvSpPr>
        <p:spPr>
          <a:xfrm>
            <a:off x="2189747" y="4391398"/>
            <a:ext cx="10741135" cy="2083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600"/>
              </a:lnSpc>
            </a:pPr>
            <a:r>
              <a:rPr kumimoji="1" lang="ja-JP" altLang="en-US" sz="2000" spc="-15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孤独・孤立は人生の中で誰にでも起こりうるものです。</a:t>
            </a:r>
            <a:endParaRPr kumimoji="1" lang="en-US" altLang="ja-JP" sz="2000" spc="-150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pPr algn="ctr">
              <a:lnSpc>
                <a:spcPts val="2600"/>
              </a:lnSpc>
            </a:pPr>
            <a:r>
              <a:rPr kumimoji="1" lang="ja-JP" altLang="en-US" sz="2000" spc="-15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あなたの家族や周りの人も，もしかしたら，今，悩みを一人で抱えているかもしれません。</a:t>
            </a:r>
            <a:endParaRPr kumimoji="1" lang="en-US" altLang="ja-JP" sz="2000" spc="-150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pPr algn="ctr">
              <a:lnSpc>
                <a:spcPts val="2600"/>
              </a:lnSpc>
            </a:pPr>
            <a:r>
              <a:rPr kumimoji="1" lang="ja-JP" altLang="en-US" sz="2000" spc="-15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ひとりで不安を抱えている人に寄り添い，手を差し伸べられる社会を目指して。</a:t>
            </a:r>
            <a:endParaRPr kumimoji="1" lang="en-US" altLang="ja-JP" sz="2000" spc="-150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pPr algn="ctr">
              <a:lnSpc>
                <a:spcPts val="2600"/>
              </a:lnSpc>
            </a:pPr>
            <a:r>
              <a:rPr kumimoji="1" lang="ja-JP" altLang="en-US" sz="2000" spc="-15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人と，社会と「つながる」後押しとなることを願って，講演会を開催します。</a:t>
            </a:r>
            <a:endParaRPr kumimoji="1" lang="en-US" altLang="ja-JP" sz="2000" spc="-150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pPr algn="ctr">
              <a:lnSpc>
                <a:spcPts val="2600"/>
              </a:lnSpc>
            </a:pPr>
            <a:r>
              <a:rPr kumimoji="1" lang="ja-JP" altLang="en-US" sz="2000" spc="-15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ぜひご参加ください。</a:t>
            </a:r>
            <a:endParaRPr kumimoji="1" lang="en-US" altLang="ja-JP" sz="2000" spc="-150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pPr algn="ctr">
              <a:lnSpc>
                <a:spcPts val="2600"/>
              </a:lnSpc>
            </a:pPr>
            <a:r>
              <a:rPr kumimoji="1" lang="ja-JP" altLang="en-US" sz="2000" spc="-15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参加費無料 ／ 要事前申込み（</a:t>
            </a:r>
            <a:r>
              <a:rPr kumimoji="1" lang="en-US" altLang="ja-JP" sz="2000" spc="-15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300</a:t>
            </a:r>
            <a:r>
              <a:rPr kumimoji="1" lang="ja-JP" altLang="en-US" sz="2000" spc="-15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名） ／ 手話通訳あり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20E0A43-0AB1-6C21-8AF7-8A887249B61E}"/>
              </a:ext>
            </a:extLst>
          </p:cNvPr>
          <p:cNvSpPr txBox="1"/>
          <p:nvPr/>
        </p:nvSpPr>
        <p:spPr>
          <a:xfrm>
            <a:off x="12354941" y="6638720"/>
            <a:ext cx="19346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光の妖精「ヒカリノ」</a:t>
            </a: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DE2AD014-4B3B-E841-1454-CC2481047D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4930" y="3479678"/>
            <a:ext cx="2318020" cy="3278880"/>
          </a:xfrm>
          <a:prstGeom prst="rect">
            <a:avLst/>
          </a:prstGeom>
          <a:effectLst>
            <a:glow rad="76200">
              <a:schemeClr val="bg1"/>
            </a:glow>
          </a:effectLst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8C76D3C-C4FC-DAEA-7B9A-B7A1E8885C55}"/>
              </a:ext>
            </a:extLst>
          </p:cNvPr>
          <p:cNvSpPr txBox="1"/>
          <p:nvPr/>
        </p:nvSpPr>
        <p:spPr>
          <a:xfrm>
            <a:off x="7590015" y="19838561"/>
            <a:ext cx="72605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effectLst>
                  <a:glow rad="2540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【</a:t>
            </a:r>
            <a:r>
              <a:rPr kumimoji="1" lang="ja-JP" altLang="en-US" b="1" dirty="0">
                <a:effectLst>
                  <a:glow rad="2540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お問い合わせ先</a:t>
            </a:r>
            <a:r>
              <a:rPr kumimoji="1" lang="en-US" altLang="ja-JP" b="1" dirty="0">
                <a:effectLst>
                  <a:glow rad="2540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】</a:t>
            </a:r>
          </a:p>
          <a:p>
            <a:r>
              <a:rPr kumimoji="1" lang="ja-JP" altLang="en-US" b="1" dirty="0">
                <a:effectLst>
                  <a:glow rad="2540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　呉市福祉保健部重層的支援推進室</a:t>
            </a:r>
            <a:endParaRPr kumimoji="1" lang="en-US" altLang="ja-JP" b="1" dirty="0">
              <a:effectLst>
                <a:glow rad="254000">
                  <a:schemeClr val="bg1"/>
                </a:glow>
              </a:effectLst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kumimoji="1" lang="ja-JP" altLang="en-US" b="1" dirty="0">
                <a:effectLst>
                  <a:glow rad="2540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　〒</a:t>
            </a:r>
            <a:r>
              <a:rPr kumimoji="1" lang="en-US" altLang="ja-JP" b="1" dirty="0">
                <a:effectLst>
                  <a:glow rad="2540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737-8501</a:t>
            </a:r>
            <a:r>
              <a:rPr kumimoji="1" lang="ja-JP" altLang="en-US" b="1" dirty="0">
                <a:effectLst>
                  <a:glow rad="2540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　呉市中央４丁目１番６号　呉市役所本庁舎２階</a:t>
            </a:r>
            <a:endParaRPr kumimoji="1" lang="en-US" altLang="ja-JP" b="1" dirty="0">
              <a:effectLst>
                <a:glow rad="254000">
                  <a:schemeClr val="bg1"/>
                </a:glow>
              </a:effectLst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kumimoji="1" lang="ja-JP" altLang="en-US" b="1" dirty="0">
                <a:effectLst>
                  <a:glow rad="2540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　</a:t>
            </a:r>
            <a:r>
              <a:rPr kumimoji="1" lang="en-US" altLang="ja-JP" b="1" dirty="0">
                <a:effectLst>
                  <a:glow rad="2540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TEL</a:t>
            </a:r>
            <a:r>
              <a:rPr kumimoji="1" lang="ja-JP" altLang="en-US" b="1" dirty="0">
                <a:effectLst>
                  <a:glow rad="2540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：</a:t>
            </a:r>
            <a:r>
              <a:rPr kumimoji="1" lang="en-US" altLang="ja-JP" b="1" dirty="0">
                <a:effectLst>
                  <a:glow rad="2540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0823-25-5715</a:t>
            </a:r>
            <a:r>
              <a:rPr kumimoji="1" lang="ja-JP" altLang="en-US" b="1" dirty="0">
                <a:effectLst>
                  <a:glow rad="2540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　  </a:t>
            </a:r>
            <a:r>
              <a:rPr kumimoji="1" lang="en-US" altLang="ja-JP" b="1" dirty="0">
                <a:effectLst>
                  <a:glow rad="2540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E-mail</a:t>
            </a:r>
            <a:r>
              <a:rPr kumimoji="1" lang="ja-JP" altLang="en-US" b="1" dirty="0">
                <a:effectLst>
                  <a:glow rad="2540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：</a:t>
            </a:r>
            <a:r>
              <a:rPr kumimoji="1" lang="en-US" altLang="ja-JP" b="1" dirty="0">
                <a:effectLst>
                  <a:glow rad="2540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zyusou@city.kure.lg.jp</a:t>
            </a:r>
            <a:endParaRPr kumimoji="1" lang="ja-JP" altLang="en-US" b="1" dirty="0">
              <a:effectLst>
                <a:glow rad="254000">
                  <a:schemeClr val="bg1"/>
                </a:glow>
              </a:effectLst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FBA3949-4F8F-AA7E-3880-99E7829FD49F}"/>
              </a:ext>
            </a:extLst>
          </p:cNvPr>
          <p:cNvSpPr txBox="1"/>
          <p:nvPr/>
        </p:nvSpPr>
        <p:spPr>
          <a:xfrm>
            <a:off x="1939331" y="7330535"/>
            <a:ext cx="112916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5400" b="1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10 </a:t>
            </a:r>
            <a:r>
              <a:rPr kumimoji="1"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月</a:t>
            </a:r>
            <a:r>
              <a:rPr kumimoji="1" lang="ja-JP" altLang="en-US" sz="28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 </a:t>
            </a:r>
            <a:r>
              <a:rPr kumimoji="1" lang="en-US" altLang="ja-JP" sz="5400" b="1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20</a:t>
            </a:r>
            <a:r>
              <a:rPr kumimoji="1" lang="en-US" altLang="ja-JP" sz="28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 </a:t>
            </a:r>
            <a:r>
              <a:rPr kumimoji="1"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日（日）</a:t>
            </a:r>
            <a:r>
              <a:rPr kumimoji="1"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14</a:t>
            </a:r>
            <a:r>
              <a:rPr kumimoji="1"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時</a:t>
            </a:r>
            <a:r>
              <a:rPr kumimoji="1"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00</a:t>
            </a:r>
            <a:r>
              <a:rPr kumimoji="1"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分～</a:t>
            </a:r>
            <a:r>
              <a:rPr kumimoji="1"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15</a:t>
            </a:r>
            <a:r>
              <a:rPr kumimoji="1"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時</a:t>
            </a:r>
            <a:r>
              <a:rPr kumimoji="1"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30</a:t>
            </a:r>
            <a:r>
              <a:rPr kumimoji="1"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分</a:t>
            </a:r>
            <a:r>
              <a:rPr kumimoji="1" lang="ja-JP" altLang="en-US" sz="20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（開場</a:t>
            </a:r>
            <a:r>
              <a:rPr kumimoji="1" lang="en-US" altLang="ja-JP" sz="20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13</a:t>
            </a:r>
            <a:r>
              <a:rPr kumimoji="1" lang="ja-JP" altLang="en-US" sz="20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時</a:t>
            </a:r>
            <a:r>
              <a:rPr kumimoji="1" lang="en-US" altLang="ja-JP" sz="20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30</a:t>
            </a:r>
            <a:r>
              <a:rPr kumimoji="1" lang="ja-JP" altLang="en-US" sz="20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分）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6BC2769-9D8E-0D6B-A3C1-FD227BD00197}"/>
              </a:ext>
            </a:extLst>
          </p:cNvPr>
          <p:cNvSpPr txBox="1"/>
          <p:nvPr/>
        </p:nvSpPr>
        <p:spPr>
          <a:xfrm>
            <a:off x="3947976" y="8332796"/>
            <a:ext cx="724901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広まちづくりセンター　３階ホール</a:t>
            </a:r>
            <a:endParaRPr kumimoji="1" lang="en-US" altLang="ja-JP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kumimoji="1" lang="ja-JP" altLang="en-US" sz="20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（呉市広古新開２丁目１番３号　広市民センター）</a:t>
            </a:r>
            <a:endParaRPr kumimoji="1" lang="en-US" altLang="ja-JP" sz="2000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B1AE948-55FF-4118-2F4F-6E8D498BD396}"/>
              </a:ext>
            </a:extLst>
          </p:cNvPr>
          <p:cNvSpPr txBox="1"/>
          <p:nvPr/>
        </p:nvSpPr>
        <p:spPr>
          <a:xfrm>
            <a:off x="441023" y="18735737"/>
            <a:ext cx="14247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※</a:t>
            </a:r>
            <a:r>
              <a:rPr kumimoji="1" lang="ja-JP" altLang="en-US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公共交通機関をご利用してお越しください。市民センター駐車場を利用された場合，無料処理はできませんので，ご了承ください。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7F5733B5-D0BA-4E80-A7EC-961CA2541343}"/>
              </a:ext>
            </a:extLst>
          </p:cNvPr>
          <p:cNvSpPr txBox="1"/>
          <p:nvPr/>
        </p:nvSpPr>
        <p:spPr>
          <a:xfrm>
            <a:off x="8288008" y="10247648"/>
            <a:ext cx="467551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９月</a:t>
            </a:r>
            <a:r>
              <a:rPr kumimoji="1" lang="en-US" altLang="ja-JP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20</a:t>
            </a:r>
            <a:r>
              <a:rPr kumimoji="1" lang="ja-JP" altLang="en-US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日（金）～</a:t>
            </a:r>
            <a:r>
              <a:rPr kumimoji="1" lang="en-US" altLang="ja-JP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10</a:t>
            </a:r>
            <a:r>
              <a:rPr kumimoji="1" lang="ja-JP" altLang="en-US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月</a:t>
            </a:r>
            <a:r>
              <a:rPr kumimoji="1" lang="en-US" altLang="ja-JP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15</a:t>
            </a:r>
            <a:r>
              <a:rPr kumimoji="1" lang="ja-JP" altLang="en-US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日（火）</a:t>
            </a:r>
            <a:endParaRPr kumimoji="1" lang="en-US" altLang="ja-JP" sz="20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just"/>
            <a:r>
              <a:rPr kumimoji="1" lang="en-US" altLang="ja-JP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17</a:t>
            </a:r>
            <a:r>
              <a:rPr kumimoji="1" lang="ja-JP" altLang="en-US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時までに申込みフォームからお申込みください。</a:t>
            </a:r>
            <a:endParaRPr kumimoji="1" lang="en-US" altLang="ja-JP" sz="20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just"/>
            <a:r>
              <a:rPr kumimoji="1" lang="ja-JP" altLang="en-US" sz="20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当日，お席に余裕がある場合は，事前申込みがなくても，ご参加可能です。</a:t>
            </a:r>
            <a:endParaRPr kumimoji="1" lang="en-US" altLang="ja-JP" sz="2000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2EF54808-F3C5-EBF9-8F5B-78D558FE970F}"/>
              </a:ext>
            </a:extLst>
          </p:cNvPr>
          <p:cNvGrpSpPr/>
          <p:nvPr/>
        </p:nvGrpSpPr>
        <p:grpSpPr>
          <a:xfrm>
            <a:off x="12908737" y="10068566"/>
            <a:ext cx="2537837" cy="2190906"/>
            <a:chOff x="13070384" y="11195806"/>
            <a:chExt cx="2537837" cy="2190906"/>
          </a:xfrm>
        </p:grpSpPr>
        <p:pic>
          <p:nvPicPr>
            <p:cNvPr id="82" name="図 81">
              <a:extLst>
                <a:ext uri="{FF2B5EF4-FFF2-40B4-BE49-F238E27FC236}">
                  <a16:creationId xmlns:a16="http://schemas.microsoft.com/office/drawing/2014/main" id="{5F94B61C-3FE1-1FB6-0BDC-C161B74DC5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70384" y="11558147"/>
              <a:ext cx="1620000" cy="1620000"/>
            </a:xfrm>
            <a:prstGeom prst="rect">
              <a:avLst/>
            </a:prstGeom>
          </p:spPr>
        </p:pic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27A9C990-B158-F82C-7C62-18BBC17A2EBA}"/>
                </a:ext>
              </a:extLst>
            </p:cNvPr>
            <p:cNvSpPr txBox="1"/>
            <p:nvPr/>
          </p:nvSpPr>
          <p:spPr>
            <a:xfrm>
              <a:off x="13486793" y="11337034"/>
              <a:ext cx="2121428" cy="977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>
                  <a:latin typeface="UD デジタル 教科書体 NP-R" panose="02020400000000000000" pitchFamily="18" charset="-128"/>
                  <a:ea typeface="UD デジタル 教科書体 NP-R" panose="02020400000000000000" pitchFamily="18" charset="-128"/>
                </a:rPr>
                <a:t>お申込みは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FC1D545E-E346-308C-B556-3FA7061AC15F}"/>
                </a:ext>
              </a:extLst>
            </p:cNvPr>
            <p:cNvSpPr txBox="1"/>
            <p:nvPr/>
          </p:nvSpPr>
          <p:spPr>
            <a:xfrm rot="16200000">
              <a:off x="13073674" y="11224599"/>
              <a:ext cx="519250" cy="461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>
                  <a:latin typeface="UD デジタル 教科書体 NP-R" panose="02020400000000000000" pitchFamily="18" charset="-128"/>
                  <a:ea typeface="UD デジタル 教科書体 NP-R" panose="02020400000000000000" pitchFamily="18" charset="-128"/>
                </a:rPr>
                <a:t>☚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DFA59189-A64A-5245-6BBA-F14D830A5A17}"/>
                </a:ext>
              </a:extLst>
            </p:cNvPr>
            <p:cNvSpPr txBox="1"/>
            <p:nvPr/>
          </p:nvSpPr>
          <p:spPr>
            <a:xfrm>
              <a:off x="13318483" y="11625030"/>
              <a:ext cx="1669359" cy="176168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ja-JP" altLang="en-US" sz="2000" dirty="0">
                  <a:latin typeface="UD デジタル 教科書体 NP-R" panose="02020400000000000000" pitchFamily="18" charset="-128"/>
                  <a:ea typeface="UD デジタル 教科書体 NP-R" panose="02020400000000000000" pitchFamily="18" charset="-128"/>
                </a:rPr>
                <a:t>こちらから</a:t>
              </a:r>
            </a:p>
          </p:txBody>
        </p:sp>
      </p:grp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4EB96D05-3EB7-F46F-0CD9-8147A1301F9F}"/>
              </a:ext>
            </a:extLst>
          </p:cNvPr>
          <p:cNvCxnSpPr/>
          <p:nvPr/>
        </p:nvCxnSpPr>
        <p:spPr>
          <a:xfrm>
            <a:off x="182849" y="12894847"/>
            <a:ext cx="6840000" cy="0"/>
          </a:xfrm>
          <a:prstGeom prst="line">
            <a:avLst/>
          </a:prstGeom>
          <a:ln w="190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EC88FDCB-B9A8-75D3-632C-091F975DB1C8}"/>
              </a:ext>
            </a:extLst>
          </p:cNvPr>
          <p:cNvGrpSpPr/>
          <p:nvPr/>
        </p:nvGrpSpPr>
        <p:grpSpPr>
          <a:xfrm>
            <a:off x="219300" y="9907223"/>
            <a:ext cx="7755470" cy="2777631"/>
            <a:chOff x="219300" y="10035559"/>
            <a:chExt cx="7755470" cy="2777631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18B759BA-8A11-CAE8-188A-DCF702AFC9CF}"/>
                </a:ext>
              </a:extLst>
            </p:cNvPr>
            <p:cNvGrpSpPr/>
            <p:nvPr/>
          </p:nvGrpSpPr>
          <p:grpSpPr>
            <a:xfrm>
              <a:off x="219300" y="10035559"/>
              <a:ext cx="7755470" cy="2777631"/>
              <a:chOff x="2331863" y="3597258"/>
              <a:chExt cx="7755470" cy="2777631"/>
            </a:xfrm>
          </p:grpSpPr>
          <p:pic>
            <p:nvPicPr>
              <p:cNvPr id="5" name="図 4">
                <a:extLst>
                  <a:ext uri="{FF2B5EF4-FFF2-40B4-BE49-F238E27FC236}">
                    <a16:creationId xmlns:a16="http://schemas.microsoft.com/office/drawing/2014/main" id="{90E5CD77-4805-FB86-B277-C7A303FE26A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8958" r="81598" b="21023"/>
              <a:stretch/>
            </p:blipFill>
            <p:spPr>
              <a:xfrm>
                <a:off x="2331864" y="3617682"/>
                <a:ext cx="1391087" cy="838200"/>
              </a:xfrm>
              <a:prstGeom prst="rect">
                <a:avLst/>
              </a:prstGeom>
            </p:spPr>
          </p:pic>
          <p:pic>
            <p:nvPicPr>
              <p:cNvPr id="9" name="図 8">
                <a:extLst>
                  <a:ext uri="{FF2B5EF4-FFF2-40B4-BE49-F238E27FC236}">
                    <a16:creationId xmlns:a16="http://schemas.microsoft.com/office/drawing/2014/main" id="{DEADD7C2-44A7-B7F2-FE79-4AE6537237A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622" t="68958" r="82311" b="6611"/>
              <a:stretch/>
            </p:blipFill>
            <p:spPr>
              <a:xfrm>
                <a:off x="3722949" y="3597258"/>
                <a:ext cx="5002252" cy="2777631"/>
              </a:xfrm>
              <a:prstGeom prst="rect">
                <a:avLst/>
              </a:prstGeom>
            </p:spPr>
          </p:pic>
          <p:pic>
            <p:nvPicPr>
              <p:cNvPr id="10" name="図 9">
                <a:extLst>
                  <a:ext uri="{FF2B5EF4-FFF2-40B4-BE49-F238E27FC236}">
                    <a16:creationId xmlns:a16="http://schemas.microsoft.com/office/drawing/2014/main" id="{7B0355A5-CB85-6F2E-6624-D128873749A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7325" r="81598" b="14448"/>
              <a:stretch/>
            </p:blipFill>
            <p:spPr>
              <a:xfrm>
                <a:off x="2332845" y="4407058"/>
                <a:ext cx="1391087" cy="1053580"/>
              </a:xfrm>
              <a:prstGeom prst="rect">
                <a:avLst/>
              </a:prstGeom>
            </p:spPr>
          </p:pic>
          <p:pic>
            <p:nvPicPr>
              <p:cNvPr id="11" name="図 10">
                <a:extLst>
                  <a:ext uri="{FF2B5EF4-FFF2-40B4-BE49-F238E27FC236}">
                    <a16:creationId xmlns:a16="http://schemas.microsoft.com/office/drawing/2014/main" id="{B9E6EC17-D4D3-045F-807B-F3D083B44AE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1806" r="81598" b="6611"/>
              <a:stretch/>
            </p:blipFill>
            <p:spPr>
              <a:xfrm>
                <a:off x="2331863" y="5364399"/>
                <a:ext cx="1391087" cy="968992"/>
              </a:xfrm>
              <a:prstGeom prst="rect">
                <a:avLst/>
              </a:prstGeom>
            </p:spPr>
          </p:pic>
          <p:pic>
            <p:nvPicPr>
              <p:cNvPr id="12" name="図 11">
                <a:extLst>
                  <a:ext uri="{FF2B5EF4-FFF2-40B4-BE49-F238E27FC236}">
                    <a16:creationId xmlns:a16="http://schemas.microsoft.com/office/drawing/2014/main" id="{11AEB46A-7BC3-BCB7-3AE3-8AC06138ABC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8958" r="81598" b="21023"/>
              <a:stretch/>
            </p:blipFill>
            <p:spPr>
              <a:xfrm flipH="1">
                <a:off x="8695267" y="3617682"/>
                <a:ext cx="1391087" cy="838200"/>
              </a:xfrm>
              <a:prstGeom prst="rect">
                <a:avLst/>
              </a:prstGeom>
            </p:spPr>
          </p:pic>
          <p:pic>
            <p:nvPicPr>
              <p:cNvPr id="13" name="図 12">
                <a:extLst>
                  <a:ext uri="{FF2B5EF4-FFF2-40B4-BE49-F238E27FC236}">
                    <a16:creationId xmlns:a16="http://schemas.microsoft.com/office/drawing/2014/main" id="{205CADFF-AB45-5BAA-6EA3-B912CC6CF2B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7325" r="81598" b="13577"/>
              <a:stretch/>
            </p:blipFill>
            <p:spPr>
              <a:xfrm flipH="1">
                <a:off x="8696246" y="4407058"/>
                <a:ext cx="1391087" cy="1149706"/>
              </a:xfrm>
              <a:prstGeom prst="rect">
                <a:avLst/>
              </a:prstGeom>
            </p:spPr>
          </p:pic>
          <p:pic>
            <p:nvPicPr>
              <p:cNvPr id="20" name="図 19">
                <a:extLst>
                  <a:ext uri="{FF2B5EF4-FFF2-40B4-BE49-F238E27FC236}">
                    <a16:creationId xmlns:a16="http://schemas.microsoft.com/office/drawing/2014/main" id="{6A38ACBF-3140-4403-AC89-3ABCC71775D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1806" r="81598" b="6611"/>
              <a:stretch/>
            </p:blipFill>
            <p:spPr>
              <a:xfrm flipH="1">
                <a:off x="8695266" y="5364399"/>
                <a:ext cx="1391087" cy="968992"/>
              </a:xfrm>
              <a:prstGeom prst="rect">
                <a:avLst/>
              </a:prstGeom>
            </p:spPr>
          </p:pic>
        </p:grp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D94E9437-7C66-0583-72AF-EBE1896A5C8E}"/>
                </a:ext>
              </a:extLst>
            </p:cNvPr>
            <p:cNvSpPr txBox="1"/>
            <p:nvPr/>
          </p:nvSpPr>
          <p:spPr>
            <a:xfrm>
              <a:off x="441023" y="10347375"/>
              <a:ext cx="74756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第１部</a:t>
              </a:r>
              <a:r>
                <a:rPr kumimoji="1" lang="ja-JP" altLang="en-US" sz="1400" dirty="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（</a:t>
              </a:r>
              <a:r>
                <a:rPr kumimoji="1" lang="en-US" altLang="ja-JP" sz="1400" dirty="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14:05</a:t>
              </a:r>
              <a:r>
                <a:rPr kumimoji="1" lang="ja-JP" altLang="en-US" sz="1400" dirty="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～</a:t>
              </a:r>
              <a:r>
                <a:rPr kumimoji="1" lang="en-US" altLang="ja-JP" sz="1400" dirty="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14:25</a:t>
              </a:r>
              <a:r>
                <a:rPr kumimoji="1" lang="ja-JP" altLang="en-US" sz="1400" dirty="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）：</a:t>
              </a:r>
              <a:r>
                <a:rPr kumimoji="1" lang="ja-JP" altLang="en-US" sz="2000" dirty="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絵本からみえる人と人とのつながり</a:t>
              </a:r>
              <a:endParaRPr kumimoji="1" lang="en-US" altLang="ja-JP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80FA6781-3E2D-8C12-B253-A9023690015B}"/>
                </a:ext>
              </a:extLst>
            </p:cNvPr>
            <p:cNvSpPr txBox="1"/>
            <p:nvPr/>
          </p:nvSpPr>
          <p:spPr>
            <a:xfrm>
              <a:off x="423010" y="11398510"/>
              <a:ext cx="5877559" cy="414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岩竹 香織</a:t>
              </a:r>
              <a:r>
                <a:rPr kumimoji="1" lang="ja-JP" altLang="en-US" sz="1200" dirty="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さん（インタビュアー・ライター）</a:t>
              </a:r>
              <a:r>
                <a:rPr kumimoji="1" lang="ja-JP" altLang="en-US" sz="2000" dirty="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　</a:t>
              </a:r>
              <a:endParaRPr kumimoji="1" lang="ja-JP" altLang="en-US" sz="20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endParaRPr>
            </a:p>
          </p:txBody>
        </p:sp>
        <p:cxnSp>
          <p:nvCxnSpPr>
            <p:cNvPr id="22" name="直線コネクタ 21">
              <a:extLst>
                <a:ext uri="{FF2B5EF4-FFF2-40B4-BE49-F238E27FC236}">
                  <a16:creationId xmlns:a16="http://schemas.microsoft.com/office/drawing/2014/main" id="{66A87A90-0A6A-FF3C-BF9F-592F1F0AAE76}"/>
                </a:ext>
              </a:extLst>
            </p:cNvPr>
            <p:cNvCxnSpPr/>
            <p:nvPr/>
          </p:nvCxnSpPr>
          <p:spPr>
            <a:xfrm>
              <a:off x="537115" y="11180962"/>
              <a:ext cx="7200000" cy="0"/>
            </a:xfrm>
            <a:prstGeom prst="line">
              <a:avLst/>
            </a:prstGeom>
            <a:ln w="381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3161F62B-E584-B163-B957-01F972B4EC19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88" t="16440" r="37918" b="39390"/>
            <a:stretch/>
          </p:blipFill>
          <p:spPr>
            <a:xfrm>
              <a:off x="6260014" y="11308776"/>
              <a:ext cx="1260000" cy="1260000"/>
            </a:xfrm>
            <a:prstGeom prst="roundRect">
              <a:avLst/>
            </a:prstGeom>
            <a:effectLst>
              <a:softEdge rad="63500"/>
            </a:effectLst>
          </p:spPr>
        </p:pic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3BFADD77-E2B9-7885-1803-F1F0E44E4F1E}"/>
                </a:ext>
              </a:extLst>
            </p:cNvPr>
            <p:cNvSpPr txBox="1"/>
            <p:nvPr/>
          </p:nvSpPr>
          <p:spPr>
            <a:xfrm>
              <a:off x="514793" y="10704761"/>
              <a:ext cx="72782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en-US" altLang="ja-JP" sz="2000" dirty="0">
                  <a:latin typeface="UD デジタル 教科書体 NP-R" panose="02020400000000000000" pitchFamily="18" charset="-128"/>
                  <a:ea typeface="UD デジタル 教科書体 NP-R" panose="02020400000000000000" pitchFamily="18" charset="-128"/>
                </a:rPr>
                <a:t>『</a:t>
              </a:r>
              <a:r>
                <a:rPr kumimoji="1" lang="ja-JP" altLang="en-US" sz="2000" dirty="0">
                  <a:latin typeface="UD デジタル 教科書体 NP-R" panose="02020400000000000000" pitchFamily="18" charset="-128"/>
                  <a:ea typeface="UD デジタル 教科書体 NP-R" panose="02020400000000000000" pitchFamily="18" charset="-128"/>
                </a:rPr>
                <a:t>ともだち</a:t>
              </a:r>
              <a:r>
                <a:rPr kumimoji="1" lang="en-US" altLang="ja-JP" sz="2000" dirty="0">
                  <a:latin typeface="UD デジタル 教科書体 NP-R" panose="02020400000000000000" pitchFamily="18" charset="-128"/>
                  <a:ea typeface="UD デジタル 教科書体 NP-R" panose="02020400000000000000" pitchFamily="18" charset="-128"/>
                </a:rPr>
                <a:t>』 </a:t>
              </a:r>
              <a:r>
                <a:rPr kumimoji="1" lang="ja-JP" altLang="en-US" sz="2000" spc="-150" dirty="0">
                  <a:latin typeface="UD デジタル 教科書体 NP-R" panose="02020400000000000000" pitchFamily="18" charset="-128"/>
                  <a:ea typeface="UD デジタル 教科書体 NP-R" panose="02020400000000000000" pitchFamily="18" charset="-128"/>
                </a:rPr>
                <a:t>谷川 俊太郎・文／和田 誠・絵　玉川大学出版部</a:t>
              </a:r>
              <a:r>
                <a:rPr kumimoji="1" lang="en-US" altLang="ja-JP" sz="2000" dirty="0">
                  <a:latin typeface="UD デジタル 教科書体 NP-R" panose="02020400000000000000" pitchFamily="18" charset="-128"/>
                  <a:ea typeface="UD デジタル 教科書体 NP-R" panose="02020400000000000000" pitchFamily="18" charset="-128"/>
                </a:rPr>
                <a:t> 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FE14FEF4-2283-B30B-1442-19FA00829775}"/>
                </a:ext>
              </a:extLst>
            </p:cNvPr>
            <p:cNvSpPr txBox="1"/>
            <p:nvPr/>
          </p:nvSpPr>
          <p:spPr>
            <a:xfrm>
              <a:off x="441023" y="11804080"/>
              <a:ext cx="552274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kumimoji="1" lang="ja-JP" altLang="en-US" sz="1400" dirty="0">
                  <a:latin typeface="UD デジタル 教科書体 NP-R" panose="02020400000000000000" pitchFamily="18" charset="-128"/>
                  <a:ea typeface="UD デジタル 教科書体 NP-R" panose="02020400000000000000" pitchFamily="18" charset="-128"/>
                </a:rPr>
                <a:t>放送局，図書館，設計事務所勤務を経て「聞く」仕事へ。言葉を発してくれた相手の，言葉にならない心を感じながら日々対話を重ねている。</a:t>
              </a:r>
            </a:p>
          </p:txBody>
        </p:sp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A14D047-C521-21CF-5FA6-39F040D558D2}"/>
              </a:ext>
            </a:extLst>
          </p:cNvPr>
          <p:cNvGrpSpPr/>
          <p:nvPr/>
        </p:nvGrpSpPr>
        <p:grpSpPr>
          <a:xfrm>
            <a:off x="219300" y="12570540"/>
            <a:ext cx="14689475" cy="6214259"/>
            <a:chOff x="2331863" y="3565172"/>
            <a:chExt cx="14689475" cy="6214259"/>
          </a:xfrm>
        </p:grpSpPr>
        <p:pic>
          <p:nvPicPr>
            <p:cNvPr id="36" name="図 35">
              <a:extLst>
                <a:ext uri="{FF2B5EF4-FFF2-40B4-BE49-F238E27FC236}">
                  <a16:creationId xmlns:a16="http://schemas.microsoft.com/office/drawing/2014/main" id="{5A4545D6-16F2-8CE3-E0FD-BA77006851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958" r="81598" b="21023"/>
            <a:stretch/>
          </p:blipFill>
          <p:spPr>
            <a:xfrm>
              <a:off x="2331864" y="3724567"/>
              <a:ext cx="1391087" cy="838200"/>
            </a:xfrm>
            <a:prstGeom prst="rect">
              <a:avLst/>
            </a:prstGeom>
          </p:spPr>
        </p:pic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A1C7495F-8025-6293-8A41-B1E2933427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22" t="68958" r="82311" b="6611"/>
            <a:stretch/>
          </p:blipFill>
          <p:spPr>
            <a:xfrm>
              <a:off x="3722945" y="3565172"/>
              <a:ext cx="12017643" cy="6214259"/>
            </a:xfrm>
            <a:prstGeom prst="rect">
              <a:avLst/>
            </a:prstGeom>
          </p:spPr>
        </p:pic>
        <p:pic>
          <p:nvPicPr>
            <p:cNvPr id="43" name="図 42">
              <a:extLst>
                <a:ext uri="{FF2B5EF4-FFF2-40B4-BE49-F238E27FC236}">
                  <a16:creationId xmlns:a16="http://schemas.microsoft.com/office/drawing/2014/main" id="{5C3B429F-0A49-4E05-2123-ED03CE5456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325" r="81598" b="11092"/>
            <a:stretch/>
          </p:blipFill>
          <p:spPr>
            <a:xfrm>
              <a:off x="2332845" y="4417690"/>
              <a:ext cx="1391087" cy="4342832"/>
            </a:xfrm>
            <a:prstGeom prst="rect">
              <a:avLst/>
            </a:prstGeom>
          </p:spPr>
        </p:pic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3FEA3D54-EB81-A429-1C6C-BD74BC0931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1806" r="81598" b="6611"/>
            <a:stretch/>
          </p:blipFill>
          <p:spPr>
            <a:xfrm>
              <a:off x="2331863" y="8591467"/>
              <a:ext cx="1391087" cy="968992"/>
            </a:xfrm>
            <a:prstGeom prst="rect">
              <a:avLst/>
            </a:prstGeom>
          </p:spPr>
        </p:pic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C775C487-B773-C101-13EF-E36E386F39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958" r="81598" b="21023"/>
            <a:stretch/>
          </p:blipFill>
          <p:spPr>
            <a:xfrm flipH="1">
              <a:off x="15629274" y="3724567"/>
              <a:ext cx="1391087" cy="838200"/>
            </a:xfrm>
            <a:prstGeom prst="rect">
              <a:avLst/>
            </a:prstGeom>
          </p:spPr>
        </p:pic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4D29021D-389F-CCF2-5F79-911B04FC3B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325" r="81598" b="11092"/>
            <a:stretch/>
          </p:blipFill>
          <p:spPr>
            <a:xfrm flipH="1">
              <a:off x="15630251" y="4417690"/>
              <a:ext cx="1391087" cy="4342832"/>
            </a:xfrm>
            <a:prstGeom prst="rect">
              <a:avLst/>
            </a:prstGeom>
          </p:spPr>
        </p:pic>
        <p:pic>
          <p:nvPicPr>
            <p:cNvPr id="64" name="図 63">
              <a:extLst>
                <a:ext uri="{FF2B5EF4-FFF2-40B4-BE49-F238E27FC236}">
                  <a16:creationId xmlns:a16="http://schemas.microsoft.com/office/drawing/2014/main" id="{B74981F2-CC25-071D-FAE7-0F8839C24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1806" r="81598" b="6611"/>
            <a:stretch/>
          </p:blipFill>
          <p:spPr>
            <a:xfrm flipH="1">
              <a:off x="15629273" y="8591467"/>
              <a:ext cx="1391087" cy="968992"/>
            </a:xfrm>
            <a:prstGeom prst="rect">
              <a:avLst/>
            </a:prstGeom>
          </p:spPr>
        </p:pic>
      </p:grp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9D20C811-FF6C-792D-131C-67A03AAC0F33}"/>
              </a:ext>
            </a:extLst>
          </p:cNvPr>
          <p:cNvSpPr txBox="1"/>
          <p:nvPr/>
        </p:nvSpPr>
        <p:spPr>
          <a:xfrm>
            <a:off x="445793" y="13072129"/>
            <a:ext cx="14137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第２部</a:t>
            </a:r>
            <a:r>
              <a:rPr kumimoji="1" lang="ja-JP" altLang="en-US" sz="1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（</a:t>
            </a:r>
            <a:r>
              <a:rPr kumimoji="1" lang="en-US" altLang="ja-JP" sz="1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14:25</a:t>
            </a:r>
            <a:r>
              <a:rPr kumimoji="1" lang="ja-JP" altLang="en-US" sz="1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～</a:t>
            </a:r>
            <a:r>
              <a:rPr kumimoji="1" lang="en-US" altLang="ja-JP" sz="1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15:30</a:t>
            </a:r>
            <a:r>
              <a:rPr kumimoji="1" lang="ja-JP" altLang="en-US" sz="1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）：</a:t>
            </a:r>
            <a:r>
              <a:rPr kumimoji="1" lang="ja-JP" altLang="en-US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パネルディスカッション</a:t>
            </a:r>
            <a:r>
              <a:rPr kumimoji="1" lang="en-US" altLang="ja-JP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『</a:t>
            </a:r>
            <a:r>
              <a:rPr kumimoji="1" lang="ja-JP" altLang="en-US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つながりが明日のチカラになる</a:t>
            </a:r>
            <a:r>
              <a:rPr kumimoji="1" lang="en-US" altLang="ja-JP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』</a:t>
            </a:r>
          </a:p>
        </p:txBody>
      </p:sp>
      <p:cxnSp>
        <p:nvCxnSpPr>
          <p:cNvPr id="66" name="直線コネクタ 65">
            <a:extLst>
              <a:ext uri="{FF2B5EF4-FFF2-40B4-BE49-F238E27FC236}">
                <a16:creationId xmlns:a16="http://schemas.microsoft.com/office/drawing/2014/main" id="{CAD58A44-A5DE-C901-4FE9-C2A3C7243AAF}"/>
              </a:ext>
            </a:extLst>
          </p:cNvPr>
          <p:cNvCxnSpPr/>
          <p:nvPr/>
        </p:nvCxnSpPr>
        <p:spPr>
          <a:xfrm>
            <a:off x="515775" y="13568135"/>
            <a:ext cx="14040000" cy="0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6B321B1B-5E8B-950E-30BB-823C852DEB3A}"/>
              </a:ext>
            </a:extLst>
          </p:cNvPr>
          <p:cNvSpPr txBox="1"/>
          <p:nvPr/>
        </p:nvSpPr>
        <p:spPr>
          <a:xfrm>
            <a:off x="1825190" y="14290711"/>
            <a:ext cx="542053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4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認定</a:t>
            </a:r>
            <a:r>
              <a:rPr kumimoji="1" lang="en-US" altLang="ja-JP" sz="14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NPO</a:t>
            </a:r>
            <a:r>
              <a:rPr kumimoji="1" lang="ja-JP" altLang="en-US" sz="14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法人自立生活サポートセンター・もやい理事長，新宿ごはんプラス共同代表。</a:t>
            </a:r>
            <a:r>
              <a:rPr kumimoji="1" lang="en-US" altLang="ja-JP" sz="14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20</a:t>
            </a:r>
            <a:r>
              <a:rPr kumimoji="1" lang="ja-JP" altLang="en-US" sz="14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代前半よりホームレス状態の方，生活困窮された方への相談支援に関わる。生活保護や社会保障削減などの問題について，現場からの声の発信や政策提言を行うとともに，令和３年６月に内閣官房孤独孤立対策推進室政策参与に就任し，政府の孤独・孤立対策の政策立案に携わる。令和６年４月から現職。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80C0E801-DF1A-C829-5ECB-67FC531B3407}"/>
              </a:ext>
            </a:extLst>
          </p:cNvPr>
          <p:cNvSpPr txBox="1"/>
          <p:nvPr/>
        </p:nvSpPr>
        <p:spPr>
          <a:xfrm>
            <a:off x="423992" y="13868229"/>
            <a:ext cx="80723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大西 連</a:t>
            </a:r>
            <a:r>
              <a:rPr kumimoji="1" lang="ja-JP" altLang="en-US" sz="1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さん　（内閣府孤独・孤立対策推進室　孤独・孤立対策推進参与）</a:t>
            </a:r>
            <a:r>
              <a:rPr kumimoji="1" lang="ja-JP" altLang="en-US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　</a:t>
            </a:r>
            <a:endParaRPr kumimoji="1" lang="ja-JP" altLang="en-US" sz="2000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4469C1F8-DAC9-89C4-6F95-3DF5CB715EC3}"/>
              </a:ext>
            </a:extLst>
          </p:cNvPr>
          <p:cNvSpPr txBox="1"/>
          <p:nvPr/>
        </p:nvSpPr>
        <p:spPr>
          <a:xfrm>
            <a:off x="423010" y="16184817"/>
            <a:ext cx="70970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神﨑 洸一</a:t>
            </a:r>
            <a:r>
              <a:rPr kumimoji="1" lang="ja-JP" altLang="en-US" sz="1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さん　（医療法人正雄会呉みどりヶ丘病院こどもとそだち支援室</a:t>
            </a:r>
            <a:endParaRPr kumimoji="1" lang="ja-JP" altLang="en-US" sz="2000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4F5502FD-A1E7-154B-A036-7163D08C02E1}"/>
              </a:ext>
            </a:extLst>
          </p:cNvPr>
          <p:cNvSpPr txBox="1"/>
          <p:nvPr/>
        </p:nvSpPr>
        <p:spPr>
          <a:xfrm>
            <a:off x="7865182" y="13942909"/>
            <a:ext cx="56437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佐々木 サラ</a:t>
            </a:r>
            <a:r>
              <a:rPr kumimoji="1" lang="ja-JP" altLang="en-US" sz="1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さん　（雑貨とカフェバー「スキナダケ。」　店主）</a:t>
            </a:r>
            <a:r>
              <a:rPr kumimoji="1" lang="ja-JP" altLang="en-US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　</a:t>
            </a:r>
            <a:endParaRPr kumimoji="1" lang="ja-JP" altLang="en-US" sz="2000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D02114D0-7109-2552-8F08-188CB185019B}"/>
              </a:ext>
            </a:extLst>
          </p:cNvPr>
          <p:cNvSpPr txBox="1"/>
          <p:nvPr/>
        </p:nvSpPr>
        <p:spPr>
          <a:xfrm>
            <a:off x="9231349" y="16785851"/>
            <a:ext cx="540160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4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呉市立呉高等学校卒業。大学でマーケティングを学ぶゼミに所属し，呉中通商店街で発掘した魅力的な人やお店を</a:t>
            </a:r>
            <a:r>
              <a:rPr kumimoji="1" lang="en-US" altLang="ja-JP" sz="14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SNS</a:t>
            </a:r>
            <a:r>
              <a:rPr kumimoji="1" lang="ja-JP" altLang="en-US" sz="14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（</a:t>
            </a:r>
            <a:r>
              <a:rPr kumimoji="1" lang="en-US" altLang="ja-JP" sz="14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YouTube</a:t>
            </a:r>
            <a:r>
              <a:rPr kumimoji="1" lang="ja-JP" altLang="en-US" sz="14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担当）で発信し，商店街の活性化に貢献。活動の様子は，</a:t>
            </a:r>
            <a:r>
              <a:rPr kumimoji="1" lang="en-US" altLang="ja-JP" sz="14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RCC</a:t>
            </a:r>
            <a:r>
              <a:rPr kumimoji="1" lang="ja-JP" altLang="en-US" sz="14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テレビ「イマナマ！」で取り上げられた。授業の一環で，竹原市田万里町の活性化をテーマに制作した短編ドキュメンタリー映画は，第</a:t>
            </a:r>
            <a:r>
              <a:rPr kumimoji="1" lang="en-US" altLang="ja-JP" sz="14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11</a:t>
            </a:r>
            <a:r>
              <a:rPr kumimoji="1" lang="ja-JP" altLang="en-US" sz="14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回新県美展（第</a:t>
            </a:r>
            <a:r>
              <a:rPr kumimoji="1" lang="en-US" altLang="ja-JP" sz="14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75</a:t>
            </a:r>
            <a:r>
              <a:rPr kumimoji="1" lang="ja-JP" altLang="en-US" sz="14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回広島美術展）映像系部門で奨励賞を受賞。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94247676-7E9F-AA94-7929-1589E60ACC66}"/>
              </a:ext>
            </a:extLst>
          </p:cNvPr>
          <p:cNvSpPr txBox="1"/>
          <p:nvPr/>
        </p:nvSpPr>
        <p:spPr>
          <a:xfrm>
            <a:off x="7861394" y="16199497"/>
            <a:ext cx="7836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古森 ふき</a:t>
            </a:r>
            <a:r>
              <a:rPr kumimoji="1" lang="ja-JP" altLang="en-US" sz="1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さん　（県立広島大学地域創生学部地域創生学科地域産業コース４年）</a:t>
            </a:r>
            <a:endParaRPr kumimoji="1" lang="ja-JP" altLang="en-US" sz="1800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kumimoji="1" lang="ja-JP" altLang="en-US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　</a:t>
            </a:r>
            <a:endParaRPr kumimoji="1" lang="ja-JP" altLang="en-US" sz="2000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29F71691-6134-ACC9-58CD-86395EC54827}"/>
              </a:ext>
            </a:extLst>
          </p:cNvPr>
          <p:cNvSpPr txBox="1"/>
          <p:nvPr/>
        </p:nvSpPr>
        <p:spPr>
          <a:xfrm>
            <a:off x="9231349" y="14290711"/>
            <a:ext cx="540160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4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広島県立広高等学校卒業。広島修道大学在学中に，まちづくりとプロジェクトマネジメントについて学び，地域のコミュニティづくりに関して実践・研究してきた。授業の一環でアメリカ・ポーランドを訪れたことで，よりまちづくりに興味を持ち，卒業後は，“地方創生”を理念に掲げる企業に就職。会社員をする一方で「スキナダケ。」という雑貨を開業する。現在は，会社を退職し，店舗経営に専念中。</a:t>
            </a:r>
            <a:endParaRPr kumimoji="1" lang="en-US" altLang="ja-JP" sz="1400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pic>
        <p:nvPicPr>
          <p:cNvPr id="78" name="図 77">
            <a:extLst>
              <a:ext uri="{FF2B5EF4-FFF2-40B4-BE49-F238E27FC236}">
                <a16:creationId xmlns:a16="http://schemas.microsoft.com/office/drawing/2014/main" id="{EF8D35BD-20B3-B22D-2BF7-5683AD3E189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34" t="7388" r="18945" b="20670"/>
          <a:stretch/>
        </p:blipFill>
        <p:spPr>
          <a:xfrm>
            <a:off x="477345" y="14315782"/>
            <a:ext cx="1296000" cy="1293888"/>
          </a:xfrm>
          <a:prstGeom prst="roundRect">
            <a:avLst/>
          </a:prstGeom>
          <a:effectLst>
            <a:softEdge rad="63500"/>
          </a:effectLst>
        </p:spPr>
      </p:pic>
      <p:pic>
        <p:nvPicPr>
          <p:cNvPr id="80" name="図 79">
            <a:extLst>
              <a:ext uri="{FF2B5EF4-FFF2-40B4-BE49-F238E27FC236}">
                <a16:creationId xmlns:a16="http://schemas.microsoft.com/office/drawing/2014/main" id="{C936A551-20CE-6DEE-1F25-6A86BA014D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38"/>
          <a:stretch/>
        </p:blipFill>
        <p:spPr>
          <a:xfrm>
            <a:off x="7913803" y="16743985"/>
            <a:ext cx="1236053" cy="1368000"/>
          </a:xfrm>
          <a:prstGeom prst="roundRect">
            <a:avLst/>
          </a:prstGeom>
          <a:effectLst>
            <a:softEdge rad="63500"/>
          </a:effectLst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C3B3B93-2A3B-BC9B-609A-D015E898E3D2}"/>
              </a:ext>
            </a:extLst>
          </p:cNvPr>
          <p:cNvSpPr txBox="1"/>
          <p:nvPr/>
        </p:nvSpPr>
        <p:spPr>
          <a:xfrm>
            <a:off x="1828707" y="16807769"/>
            <a:ext cx="54016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sz="1400" dirty="0">
                <a:effectLst/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ＭＳ Ｐゴシック" panose="020B0600070205080204" pitchFamily="50" charset="-128"/>
              </a:rPr>
              <a:t>NPO</a:t>
            </a:r>
            <a:r>
              <a:rPr lang="ja-JP" altLang="ja-JP" sz="1400" dirty="0">
                <a:effectLst/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ＭＳ Ｐゴシック" panose="020B0600070205080204" pitchFamily="50" charset="-128"/>
              </a:rPr>
              <a:t>法人風の家</a:t>
            </a:r>
            <a:r>
              <a:rPr lang="ja-JP" altLang="en-US" sz="1400" dirty="0">
                <a:effectLst/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ＭＳ Ｐゴシック" panose="020B0600070205080204" pitchFamily="50" charset="-128"/>
              </a:rPr>
              <a:t>，</a:t>
            </a:r>
            <a:r>
              <a:rPr lang="ja-JP" altLang="ja-JP" sz="1400" dirty="0">
                <a:effectLst/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ＭＳ Ｐゴシック" panose="020B0600070205080204" pitchFamily="50" charset="-128"/>
              </a:rPr>
              <a:t>浅田病院勤務を経て</a:t>
            </a:r>
            <a:r>
              <a:rPr lang="ja-JP" altLang="en-US" sz="1400" dirty="0">
                <a:effectLst/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ＭＳ Ｐゴシック" panose="020B0600070205080204" pitchFamily="50" charset="-128"/>
              </a:rPr>
              <a:t>，</a:t>
            </a:r>
            <a:r>
              <a:rPr lang="ja-JP" altLang="ja-JP" sz="1400" dirty="0">
                <a:effectLst/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ＭＳ Ｐゴシック" panose="020B0600070205080204" pitchFamily="50" charset="-128"/>
              </a:rPr>
              <a:t>現在は呉みどりヶ丘病院に勤務し</a:t>
            </a:r>
            <a:r>
              <a:rPr lang="ja-JP" altLang="en-US" sz="1400" dirty="0">
                <a:effectLst/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ＭＳ Ｐゴシック" panose="020B0600070205080204" pitchFamily="50" charset="-128"/>
              </a:rPr>
              <a:t>，</a:t>
            </a:r>
            <a:r>
              <a:rPr lang="ja-JP" altLang="ja-JP" sz="1400" dirty="0">
                <a:effectLst/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ＭＳ Ｐゴシック" panose="020B0600070205080204" pitchFamily="50" charset="-128"/>
              </a:rPr>
              <a:t>児童思春期精神科外来・成人発達外来に携わる。特に不登校や自傷</a:t>
            </a:r>
            <a:r>
              <a:rPr lang="ja-JP" altLang="en-US" sz="1400" dirty="0">
                <a:effectLst/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ＭＳ Ｐゴシック" panose="020B0600070205080204" pitchFamily="50" charset="-128"/>
              </a:rPr>
              <a:t>，</a:t>
            </a:r>
            <a:r>
              <a:rPr lang="ja-JP" altLang="ja-JP" sz="1400" dirty="0">
                <a:effectLst/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ＭＳ Ｐゴシック" panose="020B0600070205080204" pitchFamily="50" charset="-128"/>
              </a:rPr>
              <a:t>市販薬依存など</a:t>
            </a:r>
            <a:r>
              <a:rPr lang="ja-JP" altLang="en-US" sz="1400" dirty="0">
                <a:effectLst/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ＭＳ Ｐゴシック" panose="020B0600070205080204" pitchFamily="50" charset="-128"/>
              </a:rPr>
              <a:t>，</a:t>
            </a:r>
            <a:r>
              <a:rPr lang="ja-JP" altLang="ja-JP" sz="1400" dirty="0">
                <a:effectLst/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ＭＳ Ｐゴシック" panose="020B0600070205080204" pitchFamily="50" charset="-128"/>
              </a:rPr>
              <a:t>子どもや若者の行動問題に対する支援に力を注ぐ。訳書に『自閉症スペクトラム障害とアルコール―依存の始まりから回復まで』（分担翻訳</a:t>
            </a:r>
            <a:r>
              <a:rPr lang="ja-JP" altLang="en-US" sz="1400" dirty="0">
                <a:effectLst/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ＭＳ Ｐゴシック" panose="020B0600070205080204" pitchFamily="50" charset="-128"/>
              </a:rPr>
              <a:t>，</a:t>
            </a:r>
            <a:r>
              <a:rPr lang="ja-JP" altLang="ja-JP" sz="1400" dirty="0">
                <a:effectLst/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ＭＳ Ｐゴシック" panose="020B0600070205080204" pitchFamily="50" charset="-128"/>
              </a:rPr>
              <a:t>マシュー・ティンズリー</a:t>
            </a:r>
            <a:r>
              <a:rPr lang="ja-JP" altLang="en-US" sz="1400" dirty="0">
                <a:effectLst/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ＭＳ Ｐゴシック" panose="020B0600070205080204" pitchFamily="50" charset="-128"/>
              </a:rPr>
              <a:t>，</a:t>
            </a:r>
            <a:r>
              <a:rPr lang="ja-JP" altLang="ja-JP" sz="1400" dirty="0">
                <a:effectLst/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ＭＳ Ｐゴシック" panose="020B0600070205080204" pitchFamily="50" charset="-128"/>
              </a:rPr>
              <a:t>サラ・ヘンドリックス著</a:t>
            </a:r>
            <a:r>
              <a:rPr lang="ja-JP" altLang="en-US" sz="1400" dirty="0">
                <a:effectLst/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ＭＳ Ｐゴシック" panose="020B0600070205080204" pitchFamily="50" charset="-128"/>
              </a:rPr>
              <a:t>，</a:t>
            </a:r>
            <a:r>
              <a:rPr lang="ja-JP" altLang="ja-JP" sz="1400" dirty="0">
                <a:effectLst/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ＭＳ Ｐゴシック" panose="020B0600070205080204" pitchFamily="50" charset="-128"/>
              </a:rPr>
              <a:t>明石書店</a:t>
            </a:r>
            <a:r>
              <a:rPr lang="ja-JP" altLang="en-US" sz="1400" dirty="0">
                <a:effectLst/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ＭＳ Ｐゴシック" panose="020B0600070205080204" pitchFamily="50" charset="-128"/>
              </a:rPr>
              <a:t>，</a:t>
            </a:r>
            <a:r>
              <a:rPr lang="en-US" altLang="ja-JP" sz="1400" dirty="0">
                <a:effectLst/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ＭＳ Ｐゴシック" panose="020B0600070205080204" pitchFamily="50" charset="-128"/>
              </a:rPr>
              <a:t>2022</a:t>
            </a:r>
            <a:r>
              <a:rPr lang="ja-JP" altLang="ja-JP" sz="1400" dirty="0">
                <a:effectLst/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ＭＳ Ｐゴシック" panose="020B0600070205080204" pitchFamily="50" charset="-128"/>
              </a:rPr>
              <a:t>）がある。</a:t>
            </a:r>
            <a:endParaRPr kumimoji="1" lang="ja-JP" altLang="en-US" sz="1050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43068167-6C2B-32B4-6D9F-D392016F5571}"/>
              </a:ext>
            </a:extLst>
          </p:cNvPr>
          <p:cNvSpPr txBox="1"/>
          <p:nvPr/>
        </p:nvSpPr>
        <p:spPr>
          <a:xfrm>
            <a:off x="253454" y="16385741"/>
            <a:ext cx="70970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臨床心理士・公認心理師）</a:t>
            </a:r>
            <a:r>
              <a:rPr kumimoji="1" lang="ja-JP" altLang="en-US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　</a:t>
            </a:r>
            <a:endParaRPr kumimoji="1" lang="ja-JP" altLang="en-US" sz="2000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pic>
        <p:nvPicPr>
          <p:cNvPr id="54" name="図 53">
            <a:extLst>
              <a:ext uri="{FF2B5EF4-FFF2-40B4-BE49-F238E27FC236}">
                <a16:creationId xmlns:a16="http://schemas.microsoft.com/office/drawing/2014/main" id="{FF66398E-7E51-2841-821F-A41B323C8C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9" r="12644"/>
          <a:stretch/>
        </p:blipFill>
        <p:spPr>
          <a:xfrm rot="5400000">
            <a:off x="458863" y="16862251"/>
            <a:ext cx="1368963" cy="1260000"/>
          </a:xfrm>
          <a:prstGeom prst="roundRect">
            <a:avLst/>
          </a:prstGeom>
          <a:effectLst>
            <a:softEdge rad="63500"/>
          </a:effectLst>
        </p:spPr>
      </p:pic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9A3BF4D8-DC44-3058-E574-B3B5FFABEA1C}"/>
              </a:ext>
            </a:extLst>
          </p:cNvPr>
          <p:cNvSpPr txBox="1"/>
          <p:nvPr/>
        </p:nvSpPr>
        <p:spPr>
          <a:xfrm>
            <a:off x="8368615" y="11850420"/>
            <a:ext cx="624554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100" dirty="0">
                <a:effectLst/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rPr>
              <a:t>（申込み外部リンク）</a:t>
            </a:r>
            <a:endParaRPr lang="en-US" altLang="ja-JP" sz="1100" dirty="0">
              <a:solidFill>
                <a:srgbClr val="0563C1"/>
              </a:solidFill>
              <a:effectLst/>
              <a:latin typeface="UD デジタル 教科書体 NP-R" panose="02020400000000000000" pitchFamily="18" charset="-128"/>
              <a:ea typeface="UD デジタル 教科書体 NP-R" panose="02020400000000000000" pitchFamily="18" charset="-128"/>
              <a:cs typeface="Times New Roman" panose="02020603050405020304" pitchFamily="18" charset="0"/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altLang="ja-JP" sz="1100" dirty="0">
                <a:effectLst/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https://1c35ab61.form.kintoneapp.com/public/00000d0d9b48ee882ff2b</a:t>
            </a:r>
            <a:endParaRPr lang="ja-JP" altLang="en-US" sz="1100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47" name="四角形: 角を丸くする 46">
            <a:extLst>
              <a:ext uri="{FF2B5EF4-FFF2-40B4-BE49-F238E27FC236}">
                <a16:creationId xmlns:a16="http://schemas.microsoft.com/office/drawing/2014/main" id="{C4390B50-D0F1-353B-8709-65EF50CE54A8}"/>
              </a:ext>
            </a:extLst>
          </p:cNvPr>
          <p:cNvSpPr/>
          <p:nvPr/>
        </p:nvSpPr>
        <p:spPr>
          <a:xfrm>
            <a:off x="7873632" y="14420402"/>
            <a:ext cx="1427614" cy="1296000"/>
          </a:xfrm>
          <a:prstGeom prst="roundRect">
            <a:avLst/>
          </a:prstGeom>
          <a:solidFill>
            <a:schemeClr val="bg1"/>
          </a:solid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796E6A96-EDEB-8C2B-46FF-45D79C8108DE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CF09"/>
              </a:clrFrom>
              <a:clrTo>
                <a:srgbClr val="FFCF09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667" b="92667" l="10500" r="85125">
                        <a14:foregroundMark x1="19438" y1="48317" x2="19312" y2="52199"/>
                        <a14:foregroundMark x1="20875" y1="4000" x2="19452" y2="47911"/>
                        <a14:foregroundMark x1="22985" y1="61252" x2="57500" y2="90333"/>
                        <a14:foregroundMark x1="57500" y1="90333" x2="64250" y2="45500"/>
                        <a14:foregroundMark x1="64250" y1="45500" x2="53625" y2="1833"/>
                        <a14:foregroundMark x1="53625" y1="1833" x2="21750" y2="1833"/>
                        <a14:foregroundMark x1="23750" y1="51667" x2="23750" y2="51667"/>
                        <a14:foregroundMark x1="24625" y1="51667" x2="24625" y2="51667"/>
                        <a14:foregroundMark x1="28375" y1="68000" x2="61750" y2="91500"/>
                        <a14:foregroundMark x1="61750" y1="91500" x2="28000" y2="67333"/>
                        <a14:foregroundMark x1="15875" y1="87000" x2="16625" y2="86500"/>
                        <a14:foregroundMark x1="15375" y1="84167" x2="63625" y2="88667"/>
                        <a14:foregroundMark x1="63625" y1="88667" x2="62500" y2="71333"/>
                        <a14:foregroundMark x1="23000" y1="66833" x2="53000" y2="92000"/>
                        <a14:foregroundMark x1="53000" y1="92000" x2="25625" y2="64333"/>
                        <a14:foregroundMark x1="25625" y1="64333" x2="23375" y2="64500"/>
                        <a14:foregroundMark x1="23000" y1="73000" x2="40625" y2="92000"/>
                        <a14:foregroundMark x1="16625" y1="82500" x2="37250" y2="91000"/>
                        <a14:foregroundMark x1="13250" y1="91000" x2="39375" y2="91000"/>
                        <a14:foregroundMark x1="40250" y1="92667" x2="74250" y2="92667"/>
                        <a14:foregroundMark x1="68375" y1="65167" x2="85125" y2="91000"/>
                        <a14:backgroundMark x1="19625" y1="56167" x2="19625" y2="56167"/>
                        <a14:backgroundMark x1="21750" y1="55667" x2="21750" y2="55667"/>
                        <a14:backgroundMark x1="21750" y1="55667" x2="19125" y2="47167"/>
                        <a14:backgroundMark x1="18375" y1="52833" x2="22125" y2="61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90" r="21036" b="9297"/>
          <a:stretch/>
        </p:blipFill>
        <p:spPr>
          <a:xfrm>
            <a:off x="7883337" y="14460692"/>
            <a:ext cx="1366979" cy="1224000"/>
          </a:xfrm>
          <a:prstGeom prst="roundRect">
            <a:avLst/>
          </a:prstGeom>
          <a:effectLst/>
        </p:spPr>
      </p:pic>
      <p:cxnSp>
        <p:nvCxnSpPr>
          <p:cNvPr id="57" name="直線コネクタ 56">
            <a:extLst>
              <a:ext uri="{FF2B5EF4-FFF2-40B4-BE49-F238E27FC236}">
                <a16:creationId xmlns:a16="http://schemas.microsoft.com/office/drawing/2014/main" id="{0CB2C65B-BB0E-4230-277D-9D5D2105F514}"/>
              </a:ext>
            </a:extLst>
          </p:cNvPr>
          <p:cNvCxnSpPr/>
          <p:nvPr/>
        </p:nvCxnSpPr>
        <p:spPr>
          <a:xfrm>
            <a:off x="7455138" y="14817406"/>
            <a:ext cx="681519" cy="11669"/>
          </a:xfrm>
          <a:prstGeom prst="line">
            <a:avLst/>
          </a:prstGeom>
          <a:ln w="76200">
            <a:solidFill>
              <a:schemeClr val="bg1"/>
            </a:solidFill>
          </a:ln>
          <a:effectLst>
            <a:softEdge rad="6350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7964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743</TotalTime>
  <Words>825</Words>
  <Application>Microsoft Office PowerPoint</Application>
  <PresentationFormat>ユーザー設定</PresentationFormat>
  <Paragraphs>43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デジタル 教科書体 NP-B</vt:lpstr>
      <vt:lpstr>UD デジタル 教科書体 NP-R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KURESHAKYO283</dc:creator>
  <cp:lastModifiedBy>KURESHAKYO283</cp:lastModifiedBy>
  <cp:revision>11</cp:revision>
  <cp:lastPrinted>2024-09-01T23:58:08Z</cp:lastPrinted>
  <dcterms:created xsi:type="dcterms:W3CDTF">2024-08-26T04:55:33Z</dcterms:created>
  <dcterms:modified xsi:type="dcterms:W3CDTF">2024-09-02T02:58:21Z</dcterms:modified>
</cp:coreProperties>
</file>